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2" r:id="rId1"/>
  </p:sldMasterIdLst>
  <p:notesMasterIdLst>
    <p:notesMasterId r:id="rId29"/>
  </p:notesMasterIdLst>
  <p:sldIdLst>
    <p:sldId id="256" r:id="rId2"/>
    <p:sldId id="287" r:id="rId3"/>
    <p:sldId id="290" r:id="rId4"/>
    <p:sldId id="271" r:id="rId5"/>
    <p:sldId id="288" r:id="rId6"/>
    <p:sldId id="270" r:id="rId7"/>
    <p:sldId id="264" r:id="rId8"/>
    <p:sldId id="278" r:id="rId9"/>
    <p:sldId id="277" r:id="rId10"/>
    <p:sldId id="269" r:id="rId11"/>
    <p:sldId id="289" r:id="rId12"/>
    <p:sldId id="274" r:id="rId13"/>
    <p:sldId id="272" r:id="rId14"/>
    <p:sldId id="275" r:id="rId15"/>
    <p:sldId id="276" r:id="rId16"/>
    <p:sldId id="257" r:id="rId17"/>
    <p:sldId id="273" r:id="rId18"/>
    <p:sldId id="258" r:id="rId19"/>
    <p:sldId id="283" r:id="rId20"/>
    <p:sldId id="261" r:id="rId21"/>
    <p:sldId id="284" r:id="rId22"/>
    <p:sldId id="280" r:id="rId23"/>
    <p:sldId id="281" r:id="rId24"/>
    <p:sldId id="279" r:id="rId25"/>
    <p:sldId id="282" r:id="rId26"/>
    <p:sldId id="285" r:id="rId27"/>
    <p:sldId id="286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9036" autoAdjust="0"/>
  </p:normalViewPr>
  <p:slideViewPr>
    <p:cSldViewPr snapToGrid="0">
      <p:cViewPr varScale="1">
        <p:scale>
          <a:sx n="72" d="100"/>
          <a:sy n="72" d="100"/>
        </p:scale>
        <p:origin x="11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50188-94C3-49AB-AD5A-C6D7BC31E3EC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75E606-1B64-4655-8535-9CD25B947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727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Samford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5E606-1B64-4655-8535-9CD25B9478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88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Rivals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5E606-1B64-4655-8535-9CD25B9478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89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Purchased by CBS in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5E606-1B64-4655-8535-9CD25B9478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909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2013 became 300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5E606-1B64-4655-8535-9CD25B9478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454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247 Grades: 90-105</a:t>
            </a:r>
          </a:p>
          <a:p>
            <a:r>
              <a:rPr lang="en-US" dirty="0"/>
              <a:t>ESPN Grades: 80-95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5E606-1B64-4655-8535-9CD25B94781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77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5E606-1B64-4655-8535-9CD25B9478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60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BIC: “if a selection of candidate models includes a true model for the dataset, then the probability that BIC will select the true model increases with the size of the training dataset”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5E606-1B64-4655-8535-9CD25B94781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865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5E606-1B64-4655-8535-9CD25B94781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951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 Thomas: Freshman shoulder surgery, failed drug test=missed 6 games, suspended whole season for academic ineligibility. </a:t>
            </a:r>
          </a:p>
          <a:p>
            <a:r>
              <a:rPr lang="en-US" dirty="0"/>
              <a:t>Eddie Williams: Mugged someone, plead guilty, never played a snap for Alabama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5E606-1B64-4655-8535-9CD25B94781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310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DAF02-0CE7-4A54-94D9-230095F66253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3B434-88C6-430B-B453-93756A8195A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097280" y="2436779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24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DAF02-0CE7-4A54-94D9-230095F66253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3B434-88C6-430B-B453-93756A819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8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DAF02-0CE7-4A54-94D9-230095F66253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3B434-88C6-430B-B453-93756A819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050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DAF02-0CE7-4A54-94D9-230095F66253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3B434-88C6-430B-B453-93756A819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836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DAF02-0CE7-4A54-94D9-230095F66253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3B434-88C6-430B-B453-93756A8195A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071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DAF02-0CE7-4A54-94D9-230095F66253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3B434-88C6-430B-B453-93756A819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674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DAF02-0CE7-4A54-94D9-230095F66253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3B434-88C6-430B-B453-93756A819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188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DAF02-0CE7-4A54-94D9-230095F66253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3B434-88C6-430B-B453-93756A819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18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DAF02-0CE7-4A54-94D9-230095F66253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3B434-88C6-430B-B453-93756A819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311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B9DAF02-0CE7-4A54-94D9-230095F66253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53B434-88C6-430B-B453-93756A819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883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DAF02-0CE7-4A54-94D9-230095F66253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3B434-88C6-430B-B453-93756A819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807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B9DAF02-0CE7-4A54-94D9-230095F66253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A53B434-88C6-430B-B453-93756A8195A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349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59CEB-C9B2-4574-BC3E-327A892CDE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2264" y="288101"/>
            <a:ext cx="10333973" cy="2220739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Boom or Bust: Examining the Relationship between High School Recruiting Rankings and the NFL Draft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A760E7-2DB6-4323-9743-E91EC4E992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2848973"/>
            <a:ext cx="10058400" cy="3000375"/>
          </a:xfrm>
        </p:spPr>
        <p:txBody>
          <a:bodyPr/>
          <a:lstStyle/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Nick Tice</a:t>
            </a:r>
          </a:p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South Carolina</a:t>
            </a:r>
          </a:p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Thesis Director: Dr. Joshua </a:t>
            </a:r>
            <a:r>
              <a:rPr lang="en-US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Tebbs</a:t>
            </a:r>
            <a:endParaRPr 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Reader: Dr. Khalid </a:t>
            </a:r>
            <a:r>
              <a:rPr lang="en-US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Ballouli</a:t>
            </a:r>
            <a:endParaRPr 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419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FF0B6-DE87-44DD-AC1D-7456261F0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A4172-8A36-41DA-8C27-408F041AF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Formatting height and weight (6-4 / 230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two variables: Height 76, Weight 230)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Formatting HS and State (Skyline (Dallas, TX) </a:t>
            </a:r>
            <a:r>
              <a:rPr lang="en-US" dirty="0">
                <a:sym typeface="Wingdings" panose="05000000000000000000" pitchFamily="2" charset="2"/>
              </a:rPr>
              <a:t> two variables: HS Skyline, State TX)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 Duplicates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 Names matching when categorizing as drafted or undrafted (nicknames, </a:t>
            </a:r>
            <a:r>
              <a:rPr lang="en-US" dirty="0" err="1">
                <a:sym typeface="Wingdings" panose="05000000000000000000" pitchFamily="2" charset="2"/>
              </a:rPr>
              <a:t>jr.</a:t>
            </a:r>
            <a:r>
              <a:rPr lang="en-US" dirty="0">
                <a:sym typeface="Wingdings" panose="05000000000000000000" pitchFamily="2" charset="2"/>
              </a:rPr>
              <a:t>, III, </a:t>
            </a:r>
            <a:r>
              <a:rPr lang="en-US" dirty="0" err="1">
                <a:sym typeface="Wingdings" panose="05000000000000000000" pitchFamily="2" charset="2"/>
              </a:rPr>
              <a:t>De’Anthony</a:t>
            </a:r>
            <a:r>
              <a:rPr lang="en-US" dirty="0">
                <a:sym typeface="Wingdings" panose="05000000000000000000" pitchFamily="2" charset="2"/>
              </a:rPr>
              <a:t> Thomas vs. </a:t>
            </a:r>
            <a:r>
              <a:rPr lang="en-US" dirty="0" err="1">
                <a:sym typeface="Wingdings" panose="05000000000000000000" pitchFamily="2" charset="2"/>
              </a:rPr>
              <a:t>DeAnthony</a:t>
            </a:r>
            <a:r>
              <a:rPr lang="en-US" dirty="0">
                <a:sym typeface="Wingdings" panose="05000000000000000000" pitchFamily="2" charset="2"/>
              </a:rPr>
              <a:t> Thomas)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763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CA8ED-C8E1-4A19-94BE-783AA7CFF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High School Data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8FB035-C10C-4C24-97EC-D8959C7E99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01" y="1833099"/>
            <a:ext cx="4104260" cy="4333122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8415FC-07FF-4313-A3A6-65BE801FA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239" y="1913212"/>
            <a:ext cx="3851583" cy="2086448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4DA942-E9FF-49BE-AF89-4986D42050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239" y="4175512"/>
            <a:ext cx="3851583" cy="186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8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66CAC-9DFB-4D5B-8682-3A1EE0161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3" y="277078"/>
            <a:ext cx="10058400" cy="1450757"/>
          </a:xfrm>
        </p:spPr>
        <p:txBody>
          <a:bodyPr/>
          <a:lstStyle/>
          <a:p>
            <a:r>
              <a:rPr lang="en-US" dirty="0"/>
              <a:t>Independent Variables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EDECEA3-5A99-4DA0-9C83-62CECBE9BC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8763526"/>
              </p:ext>
            </p:extLst>
          </p:nvPr>
        </p:nvGraphicFramePr>
        <p:xfrm>
          <a:off x="7005704" y="2082743"/>
          <a:ext cx="4149979" cy="3868503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836654">
                  <a:extLst>
                    <a:ext uri="{9D8B030D-6E8A-4147-A177-3AD203B41FA5}">
                      <a16:colId xmlns:a16="http://schemas.microsoft.com/office/drawing/2014/main" val="1569657773"/>
                    </a:ext>
                  </a:extLst>
                </a:gridCol>
                <a:gridCol w="3313325">
                  <a:extLst>
                    <a:ext uri="{9D8B030D-6E8A-4147-A177-3AD203B41FA5}">
                      <a16:colId xmlns:a16="http://schemas.microsoft.com/office/drawing/2014/main" val="1739136596"/>
                    </a:ext>
                  </a:extLst>
                </a:gridCol>
              </a:tblGrid>
              <a:tr h="211009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Variable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31" marR="472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Description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31" marR="47231" marT="0" marB="0"/>
                </a:tc>
                <a:extLst>
                  <a:ext uri="{0D108BD9-81ED-4DB2-BD59-A6C34878D82A}">
                    <a16:rowId xmlns:a16="http://schemas.microsoft.com/office/drawing/2014/main" val="4158825639"/>
                  </a:ext>
                </a:extLst>
              </a:tr>
              <a:tr h="17374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Grade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31" marR="472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Discrete quantitative. Based on assessment by scouts at each website.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31" marR="47231" marT="0" marB="0"/>
                </a:tc>
                <a:extLst>
                  <a:ext uri="{0D108BD9-81ED-4DB2-BD59-A6C34878D82A}">
                    <a16:rowId xmlns:a16="http://schemas.microsoft.com/office/drawing/2014/main" val="2566521076"/>
                  </a:ext>
                </a:extLst>
              </a:tr>
              <a:tr h="17374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Height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31" marR="472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Continuous quantitative. Height of the recruit.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31" marR="47231" marT="0" marB="0"/>
                </a:tc>
                <a:extLst>
                  <a:ext uri="{0D108BD9-81ED-4DB2-BD59-A6C34878D82A}">
                    <a16:rowId xmlns:a16="http://schemas.microsoft.com/office/drawing/2014/main" val="3605503966"/>
                  </a:ext>
                </a:extLst>
              </a:tr>
              <a:tr h="17374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Weight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31" marR="472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Discrete quantitative. Weight of the recruit.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31" marR="47231" marT="0" marB="0"/>
                </a:tc>
                <a:extLst>
                  <a:ext uri="{0D108BD9-81ED-4DB2-BD59-A6C34878D82A}">
                    <a16:rowId xmlns:a16="http://schemas.microsoft.com/office/drawing/2014/main" val="3425752610"/>
                  </a:ext>
                </a:extLst>
              </a:tr>
              <a:tr h="223486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Enrollment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31" marR="472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Discrete quantitative. High school enrollment based on </a:t>
                      </a:r>
                      <a:r>
                        <a:rPr lang="en-US" sz="800" dirty="0" err="1">
                          <a:effectLst/>
                        </a:rPr>
                        <a:t>USNews</a:t>
                      </a:r>
                      <a:r>
                        <a:rPr lang="en-US" sz="800" dirty="0">
                          <a:effectLst/>
                        </a:rPr>
                        <a:t> Education.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31" marR="47231" marT="0" marB="0"/>
                </a:tc>
                <a:extLst>
                  <a:ext uri="{0D108BD9-81ED-4DB2-BD59-A6C34878D82A}">
                    <a16:rowId xmlns:a16="http://schemas.microsoft.com/office/drawing/2014/main" val="2452736372"/>
                  </a:ext>
                </a:extLst>
              </a:tr>
              <a:tr h="36824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Minority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31" marR="472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Continuous quantitative. Percentage of minority students in high school of recruit.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31" marR="47231" marT="0" marB="0"/>
                </a:tc>
                <a:extLst>
                  <a:ext uri="{0D108BD9-81ED-4DB2-BD59-A6C34878D82A}">
                    <a16:rowId xmlns:a16="http://schemas.microsoft.com/office/drawing/2014/main" val="2096588096"/>
                  </a:ext>
                </a:extLst>
              </a:tr>
              <a:tr h="36824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EconomicDis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31" marR="472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Continuous quantitative. Percentage of students in high school of recruit receiving free or reduced lunch.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31" marR="47231" marT="0" marB="0"/>
                </a:tc>
                <a:extLst>
                  <a:ext uri="{0D108BD9-81ED-4DB2-BD59-A6C34878D82A}">
                    <a16:rowId xmlns:a16="http://schemas.microsoft.com/office/drawing/2014/main" val="3602501361"/>
                  </a:ext>
                </a:extLst>
              </a:tr>
              <a:tr h="202836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Graduation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31" marR="472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Continuous quantitative. Graduation rate of students in recruit’s high school.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31" marR="47231" marT="0" marB="0"/>
                </a:tc>
                <a:extLst>
                  <a:ext uri="{0D108BD9-81ED-4DB2-BD59-A6C34878D82A}">
                    <a16:rowId xmlns:a16="http://schemas.microsoft.com/office/drawing/2014/main" val="506397138"/>
                  </a:ext>
                </a:extLst>
              </a:tr>
              <a:tr h="36824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QB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31" marR="472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Binary, 1=Yes, 0=No. Positions include DUAL and PRO for 247 and QB, QB-DT, and QB-PP for ESPN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31" marR="47231" marT="0" marB="0"/>
                </a:tc>
                <a:extLst>
                  <a:ext uri="{0D108BD9-81ED-4DB2-BD59-A6C34878D82A}">
                    <a16:rowId xmlns:a16="http://schemas.microsoft.com/office/drawing/2014/main" val="1378552759"/>
                  </a:ext>
                </a:extLst>
              </a:tr>
              <a:tr h="17374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OL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31" marR="472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Binary, 1=Yes, 0=No. Positions include OC, OG, and OT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31" marR="47231" marT="0" marB="0"/>
                </a:tc>
                <a:extLst>
                  <a:ext uri="{0D108BD9-81ED-4DB2-BD59-A6C34878D82A}">
                    <a16:rowId xmlns:a16="http://schemas.microsoft.com/office/drawing/2014/main" val="926012001"/>
                  </a:ext>
                </a:extLst>
              </a:tr>
              <a:tr h="17374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RB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31" marR="472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Binary, 1=Yes, 0=No. Positions include RB and APB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31" marR="47231" marT="0" marB="0"/>
                </a:tc>
                <a:extLst>
                  <a:ext uri="{0D108BD9-81ED-4DB2-BD59-A6C34878D82A}">
                    <a16:rowId xmlns:a16="http://schemas.microsoft.com/office/drawing/2014/main" val="398811874"/>
                  </a:ext>
                </a:extLst>
              </a:tr>
              <a:tr h="36824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REC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31" marR="472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Binary, 1=Yes, 0=No. Positions include WR and TE for 247 and WR, TE, TE-H, and TE-Y for ESPN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31" marR="47231" marT="0" marB="0"/>
                </a:tc>
                <a:extLst>
                  <a:ext uri="{0D108BD9-81ED-4DB2-BD59-A6C34878D82A}">
                    <a16:rowId xmlns:a16="http://schemas.microsoft.com/office/drawing/2014/main" val="1081417527"/>
                  </a:ext>
                </a:extLst>
              </a:tr>
              <a:tr h="36824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DL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31" marR="472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Binary, 1=Yes, 0=No. Positions include SDE, WDE, and DT for 247 and DE and DT for ESPN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31" marR="47231" marT="0" marB="0"/>
                </a:tc>
                <a:extLst>
                  <a:ext uri="{0D108BD9-81ED-4DB2-BD59-A6C34878D82A}">
                    <a16:rowId xmlns:a16="http://schemas.microsoft.com/office/drawing/2014/main" val="2577846782"/>
                  </a:ext>
                </a:extLst>
              </a:tr>
              <a:tr h="17374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LB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31" marR="472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Binary, 1=Yes, 0=No. Positions include ILB and OLB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31" marR="47231" marT="0" marB="0"/>
                </a:tc>
                <a:extLst>
                  <a:ext uri="{0D108BD9-81ED-4DB2-BD59-A6C34878D82A}">
                    <a16:rowId xmlns:a16="http://schemas.microsoft.com/office/drawing/2014/main" val="506426921"/>
                  </a:ext>
                </a:extLst>
              </a:tr>
              <a:tr h="17374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DB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31" marR="472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Binary, 1=Yes, 0=No. Positions include S CB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31" marR="47231" marT="0" marB="0"/>
                </a:tc>
                <a:extLst>
                  <a:ext uri="{0D108BD9-81ED-4DB2-BD59-A6C34878D82A}">
                    <a16:rowId xmlns:a16="http://schemas.microsoft.com/office/drawing/2014/main" val="3152525661"/>
                  </a:ext>
                </a:extLst>
              </a:tr>
              <a:tr h="17374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Drafted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31" marR="4723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Binary, 1=Drafted, 0=Undrafted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31" marR="47231" marT="0" marB="0"/>
                </a:tc>
                <a:extLst>
                  <a:ext uri="{0D108BD9-81ED-4DB2-BD59-A6C34878D82A}">
                    <a16:rowId xmlns:a16="http://schemas.microsoft.com/office/drawing/2014/main" val="147431340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F70BF7A-1E51-48C8-B561-34F12DB399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215961"/>
              </p:ext>
            </p:extLst>
          </p:nvPr>
        </p:nvGraphicFramePr>
        <p:xfrm>
          <a:off x="1097280" y="1844034"/>
          <a:ext cx="4089018" cy="4345922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666925">
                  <a:extLst>
                    <a:ext uri="{9D8B030D-6E8A-4147-A177-3AD203B41FA5}">
                      <a16:colId xmlns:a16="http://schemas.microsoft.com/office/drawing/2014/main" val="1022959415"/>
                    </a:ext>
                  </a:extLst>
                </a:gridCol>
                <a:gridCol w="3422093">
                  <a:extLst>
                    <a:ext uri="{9D8B030D-6E8A-4147-A177-3AD203B41FA5}">
                      <a16:colId xmlns:a16="http://schemas.microsoft.com/office/drawing/2014/main" val="2609922090"/>
                    </a:ext>
                  </a:extLst>
                </a:gridCol>
              </a:tblGrid>
              <a:tr h="217653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Variable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76" marR="4317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Description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76" marR="43176" marT="0" marB="0"/>
                </a:tc>
                <a:extLst>
                  <a:ext uri="{0D108BD9-81ED-4DB2-BD59-A6C34878D82A}">
                    <a16:rowId xmlns:a16="http://schemas.microsoft.com/office/drawing/2014/main" val="2219552936"/>
                  </a:ext>
                </a:extLst>
              </a:tr>
              <a:tr h="16344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Grade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76" marR="4317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Discrete quantitative. Based on assessment by scouts at each website.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76" marR="43176" marT="0" marB="0"/>
                </a:tc>
                <a:extLst>
                  <a:ext uri="{0D108BD9-81ED-4DB2-BD59-A6C34878D82A}">
                    <a16:rowId xmlns:a16="http://schemas.microsoft.com/office/drawing/2014/main" val="3668439160"/>
                  </a:ext>
                </a:extLst>
              </a:tr>
              <a:tr h="16344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Height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76" marR="4317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Continuous quantitative. Height of the recruit.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76" marR="43176" marT="0" marB="0"/>
                </a:tc>
                <a:extLst>
                  <a:ext uri="{0D108BD9-81ED-4DB2-BD59-A6C34878D82A}">
                    <a16:rowId xmlns:a16="http://schemas.microsoft.com/office/drawing/2014/main" val="756524367"/>
                  </a:ext>
                </a:extLst>
              </a:tr>
              <a:tr h="16344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Weight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76" marR="4317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Discrete quantitative. Weight of the recruit.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76" marR="43176" marT="0" marB="0"/>
                </a:tc>
                <a:extLst>
                  <a:ext uri="{0D108BD9-81ED-4DB2-BD59-A6C34878D82A}">
                    <a16:rowId xmlns:a16="http://schemas.microsoft.com/office/drawing/2014/main" val="65122404"/>
                  </a:ext>
                </a:extLst>
              </a:tr>
              <a:tr h="16344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Enrollment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76" marR="4317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Discrete quantitative. High school enrollment based on USNews Education.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76" marR="43176" marT="0" marB="0"/>
                </a:tc>
                <a:extLst>
                  <a:ext uri="{0D108BD9-81ED-4DB2-BD59-A6C34878D82A}">
                    <a16:rowId xmlns:a16="http://schemas.microsoft.com/office/drawing/2014/main" val="3260932105"/>
                  </a:ext>
                </a:extLst>
              </a:tr>
              <a:tr h="37653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Minority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76" marR="4317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Continuous quantitative. Percentage of minority students in high school of recruit.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76" marR="43176" marT="0" marB="0"/>
                </a:tc>
                <a:extLst>
                  <a:ext uri="{0D108BD9-81ED-4DB2-BD59-A6C34878D82A}">
                    <a16:rowId xmlns:a16="http://schemas.microsoft.com/office/drawing/2014/main" val="1308655928"/>
                  </a:ext>
                </a:extLst>
              </a:tr>
              <a:tr h="34638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EconomicDis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76" marR="4317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Continuous quantitative. Percentage of students in high school of recruit receiving free or reduced lunch.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76" marR="43176" marT="0" marB="0"/>
                </a:tc>
                <a:extLst>
                  <a:ext uri="{0D108BD9-81ED-4DB2-BD59-A6C34878D82A}">
                    <a16:rowId xmlns:a16="http://schemas.microsoft.com/office/drawing/2014/main" val="1826261839"/>
                  </a:ext>
                </a:extLst>
              </a:tr>
              <a:tr h="16344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Graduation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76" marR="4317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Continuous quantitative. Graduation rate of students in recruit’s high school.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76" marR="43176" marT="0" marB="0"/>
                </a:tc>
                <a:extLst>
                  <a:ext uri="{0D108BD9-81ED-4DB2-BD59-A6C34878D82A}">
                    <a16:rowId xmlns:a16="http://schemas.microsoft.com/office/drawing/2014/main" val="58064851"/>
                  </a:ext>
                </a:extLst>
              </a:tr>
              <a:tr h="34638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Northeast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76" marR="4317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Binary, 1=Yes, 0=No. States include ME, NH, MA, RI, CT, VT, NY, PA, NJ, DC, DE, and MD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76" marR="43176" marT="0" marB="0"/>
                </a:tc>
                <a:extLst>
                  <a:ext uri="{0D108BD9-81ED-4DB2-BD59-A6C34878D82A}">
                    <a16:rowId xmlns:a16="http://schemas.microsoft.com/office/drawing/2014/main" val="2722920681"/>
                  </a:ext>
                </a:extLst>
              </a:tr>
              <a:tr h="34638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South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76" marR="4317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Binary, 1=Yes, 0=No. States include WV, VA, KY, TN, NC, SC, GA, AL, MS, AR, FL, and LA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76" marR="43176" marT="0" marB="0"/>
                </a:tc>
                <a:extLst>
                  <a:ext uri="{0D108BD9-81ED-4DB2-BD59-A6C34878D82A}">
                    <a16:rowId xmlns:a16="http://schemas.microsoft.com/office/drawing/2014/main" val="2449970967"/>
                  </a:ext>
                </a:extLst>
              </a:tr>
              <a:tr h="16344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Southwest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76" marR="4317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Binary, 1=Yes, 0=No. States include</a:t>
                      </a:r>
                      <a:r>
                        <a:rPr lang="en-US" sz="700">
                          <a:effectLst/>
                        </a:rPr>
                        <a:t> </a:t>
                      </a:r>
                      <a:r>
                        <a:rPr lang="en-US" sz="800">
                          <a:effectLst/>
                        </a:rPr>
                        <a:t>TX, OK, NM, and AZ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76" marR="43176" marT="0" marB="0"/>
                </a:tc>
                <a:extLst>
                  <a:ext uri="{0D108BD9-81ED-4DB2-BD59-A6C34878D82A}">
                    <a16:rowId xmlns:a16="http://schemas.microsoft.com/office/drawing/2014/main" val="1072512656"/>
                  </a:ext>
                </a:extLst>
              </a:tr>
              <a:tr h="34638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Midwest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76" marR="4317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Binary, 1=Yes, 0=No. States include OH, IN, MI, IL, MO, WI, MN, IA, KS, NE, SD, and ND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76" marR="43176" marT="0" marB="0"/>
                </a:tc>
                <a:extLst>
                  <a:ext uri="{0D108BD9-81ED-4DB2-BD59-A6C34878D82A}">
                    <a16:rowId xmlns:a16="http://schemas.microsoft.com/office/drawing/2014/main" val="2588943650"/>
                  </a:ext>
                </a:extLst>
              </a:tr>
              <a:tr h="34638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West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76" marR="4317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Binary, 1=Yes, 0=No. States include CO, WY, MT, ID, WA, OR, CA, AK, HI, UT, and NV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76" marR="43176" marT="0" marB="0"/>
                </a:tc>
                <a:extLst>
                  <a:ext uri="{0D108BD9-81ED-4DB2-BD59-A6C34878D82A}">
                    <a16:rowId xmlns:a16="http://schemas.microsoft.com/office/drawing/2014/main" val="451643591"/>
                  </a:ext>
                </a:extLst>
              </a:tr>
              <a:tr h="529328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OFF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76" marR="4317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Binary, 1=Yes, 0=No. Positions include DUAL, PRO, OC, OG, OT, RB, APB, WR, TE, for 247 and QB, QB-DT, QB-PP, OC, OG, OT, RB, WR, TE, TE-H, and TE-Y for ESPN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76" marR="43176" marT="0" marB="0"/>
                </a:tc>
                <a:extLst>
                  <a:ext uri="{0D108BD9-81ED-4DB2-BD59-A6C34878D82A}">
                    <a16:rowId xmlns:a16="http://schemas.microsoft.com/office/drawing/2014/main" val="3495498923"/>
                  </a:ext>
                </a:extLst>
              </a:tr>
              <a:tr h="34638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DEF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76" marR="4317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Binary, 1=Yes, 0=No. Positions include SDE, WDE, DT, ILB, OLB, S, and CB for 247 and DE, DT, ILB, OLB, S, and CB for ESPN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76" marR="43176" marT="0" marB="0"/>
                </a:tc>
                <a:extLst>
                  <a:ext uri="{0D108BD9-81ED-4DB2-BD59-A6C34878D82A}">
                    <a16:rowId xmlns:a16="http://schemas.microsoft.com/office/drawing/2014/main" val="1300436074"/>
                  </a:ext>
                </a:extLst>
              </a:tr>
              <a:tr h="16344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Drafted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76" marR="4317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Binary, 1=Drafted, 0=Undrafted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176" marR="43176" marT="0" marB="0"/>
                </a:tc>
                <a:extLst>
                  <a:ext uri="{0D108BD9-81ED-4DB2-BD59-A6C34878D82A}">
                    <a16:rowId xmlns:a16="http://schemas.microsoft.com/office/drawing/2014/main" val="694239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0248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D1CED-05C1-45C2-956D-4035A6B3D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C1944-A862-4388-A6FB-5E02F903C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“</a:t>
            </a:r>
            <a:r>
              <a:rPr lang="en-US" dirty="0" err="1"/>
              <a:t>bestglm</a:t>
            </a:r>
            <a:r>
              <a:rPr lang="en-US" dirty="0"/>
              <a:t>” package finds best models based on AIC or BIC for up to 15 independent variables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Began with top 5 AIC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Optimal cutoff function (0.52-0.54)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p-values for significance of independent variables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Simplest models possible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8BBFD0-756E-4674-A5C9-E9C8EE2C16B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211" y="4126379"/>
            <a:ext cx="5020538" cy="10934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8611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FF05D-1CD0-4E30-B784-0884C5405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AIC vs. BIC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651F4-A44A-4342-9C46-AFF69497D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Both penalized likelihood criteria. Want both to be as small as possible.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Akaike’s Information Criteria (AIC): Selects more complex models and emphasizes model performance. Frequentist approach.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Bayesian Information Criteria (BIC): Performs worse with smaller training datasets. Penalizes more for additional parameters. Bayesian approach.</a:t>
            </a:r>
          </a:p>
        </p:txBody>
      </p:sp>
    </p:spTree>
    <p:extLst>
      <p:ext uri="{BB962C8B-B14F-4D97-AF65-F5344CB8AC3E}">
        <p14:creationId xmlns:p14="http://schemas.microsoft.com/office/powerpoint/2010/main" val="1112261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03C2A-954F-401C-B453-E068B5B48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AUROC Curve</a:t>
            </a:r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63C2128-5C2D-4282-8AE3-F07B1592E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092" y="2085975"/>
            <a:ext cx="3774588" cy="38195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F29E8C-31AE-495B-AF9E-24063996F518}"/>
              </a:ext>
            </a:extLst>
          </p:cNvPr>
          <p:cNvSpPr txBox="1"/>
          <p:nvPr/>
        </p:nvSpPr>
        <p:spPr>
          <a:xfrm>
            <a:off x="8467725" y="173736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South Region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C2D8126-E078-4DC1-9436-5EAC7ACB4112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6113145" cy="38195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Area Under Receiving Operating Characteristic (AUROC) Curve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Measure of predictive power and Type I (FP) and Type II Error (FN) of the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AUC of 0.5 has no predictive power. 1 perfectly classifies.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Example of ROC curve for 247 South dataset provided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4506E92-662F-4D26-9E35-35E82DB41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431" y="4536547"/>
            <a:ext cx="2188367" cy="112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FE9E0FA-3E5A-4195-9A70-F81EBC0E3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153" y="4564026"/>
            <a:ext cx="2383159" cy="111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AC607B0-462E-4121-B53A-97739D30A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10" y="4564026"/>
            <a:ext cx="2604972" cy="112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488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19430-5B33-4BE4-8AD0-747CE4DB9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Diagnostic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C767B-AA61-4103-BE52-E0F6285F3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Misclassification Error: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number of incorrect predictions divided by total number of observations. This should be minimized to 0.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Sensitivity: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number of drafted players predicted to be drafted divided by total number of drafted players. This should be maximized to 1.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Specificity: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number of undrafted players predicted to be undrafted divided by total number of undrafted players. This should be maximized to 1.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number of drafted players predicted to be drafted divided by total number of drafted players. This should be maximized to 1.</a:t>
            </a:r>
          </a:p>
        </p:txBody>
      </p:sp>
    </p:spTree>
    <p:extLst>
      <p:ext uri="{BB962C8B-B14F-4D97-AF65-F5344CB8AC3E}">
        <p14:creationId xmlns:p14="http://schemas.microsoft.com/office/powerpoint/2010/main" val="3325912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EDB5-2992-4EAB-9BFD-ADDC9D264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AAB4D-D8B5-4B47-A699-44B8678EF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Partitions the binary response variable into subsets based on similarities in the independent variables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Uses K-fold cross-validation to find the deviance or number of misclassifications to prune and cut off the least important splits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Cross validation is a resampling method for limited data that splits the data into smaller training sets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Use many of the same diagnostics from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2505621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3F843-EE35-4A23-BA35-22CE64720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Public Region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0A430EF-C3FD-4A12-91C7-EF1292D485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325384"/>
              </p:ext>
            </p:extLst>
          </p:nvPr>
        </p:nvGraphicFramePr>
        <p:xfrm>
          <a:off x="1564110" y="1727040"/>
          <a:ext cx="9124108" cy="3786084"/>
        </p:xfrm>
        <a:graphic>
          <a:graphicData uri="http://schemas.openxmlformats.org/drawingml/2006/table">
            <a:tbl>
              <a:tblPr firstRow="1" firstCol="1"/>
              <a:tblGrid>
                <a:gridCol w="2174399">
                  <a:extLst>
                    <a:ext uri="{9D8B030D-6E8A-4147-A177-3AD203B41FA5}">
                      <a16:colId xmlns:a16="http://schemas.microsoft.com/office/drawing/2014/main" val="4100217009"/>
                    </a:ext>
                  </a:extLst>
                </a:gridCol>
                <a:gridCol w="1957445">
                  <a:extLst>
                    <a:ext uri="{9D8B030D-6E8A-4147-A177-3AD203B41FA5}">
                      <a16:colId xmlns:a16="http://schemas.microsoft.com/office/drawing/2014/main" val="2629845111"/>
                    </a:ext>
                  </a:extLst>
                </a:gridCol>
                <a:gridCol w="1629583">
                  <a:extLst>
                    <a:ext uri="{9D8B030D-6E8A-4147-A177-3AD203B41FA5}">
                      <a16:colId xmlns:a16="http://schemas.microsoft.com/office/drawing/2014/main" val="3461463275"/>
                    </a:ext>
                  </a:extLst>
                </a:gridCol>
                <a:gridCol w="1957445">
                  <a:extLst>
                    <a:ext uri="{9D8B030D-6E8A-4147-A177-3AD203B41FA5}">
                      <a16:colId xmlns:a16="http://schemas.microsoft.com/office/drawing/2014/main" val="3070180694"/>
                    </a:ext>
                  </a:extLst>
                </a:gridCol>
                <a:gridCol w="1405236">
                  <a:extLst>
                    <a:ext uri="{9D8B030D-6E8A-4147-A177-3AD203B41FA5}">
                      <a16:colId xmlns:a16="http://schemas.microsoft.com/office/drawing/2014/main" val="1228494584"/>
                    </a:ext>
                  </a:extLst>
                </a:gridCol>
              </a:tblGrid>
              <a:tr h="631014"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072" marR="105072" marT="14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247 Logistic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072" marR="105072" marT="14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247 Tree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072" marR="105072" marT="14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ESPN Logistic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072" marR="105072" marT="14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ESPN Tree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072" marR="105072" marT="14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1565868"/>
                  </a:ext>
                </a:extLst>
              </a:tr>
              <a:tr h="631014"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Misclass. Error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072" marR="105072" marT="14593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0.2431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072" marR="105072" marT="1459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0.2431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072" marR="105072" marT="1459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0.2634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072" marR="105072" marT="1459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0.2660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072" marR="105072" marT="1459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4483526"/>
                  </a:ext>
                </a:extLst>
              </a:tr>
              <a:tr h="631014"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Sensitivity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072" marR="105072" marT="14593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0.2837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072" marR="105072" marT="145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0.2457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072" marR="105072" marT="14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0.1909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072" marR="105072" marT="14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0.1227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072" marR="105072" marT="14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2124781"/>
                  </a:ext>
                </a:extLst>
              </a:tr>
              <a:tr h="631014"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Specificity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072" marR="105072" marT="14593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0.9563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072" marR="105072" marT="145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0.9723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072" marR="105072" marT="14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0.9640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072" marR="105072" marT="14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0.9886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072" marR="105072" marT="14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9782307"/>
                  </a:ext>
                </a:extLst>
              </a:tr>
              <a:tr h="631014"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072" marR="105072" marT="14593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0.7321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072" marR="105072" marT="145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0.7889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072" marR="105072" marT="14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0.6885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072" marR="105072" marT="14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8181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072" marR="105072" marT="14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7846986"/>
                  </a:ext>
                </a:extLst>
              </a:tr>
              <a:tr h="631014"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AUROC </a:t>
                      </a:r>
                      <a:endParaRPr 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072" marR="105072" marT="14593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0.6993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072" marR="105072" marT="145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072" marR="105072" marT="14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0.6819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072" marR="105072" marT="14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072" marR="105072" marT="14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845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4874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C03BC-7CD9-4287-8564-46073A1DE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EDAE9-5A79-4101-8BC5-C6BA8988A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ESPN Logistic worst in every measure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ESPN Tree is very conservative in predicting drafted players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247 Logistic and Tree are fairly similar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247 Logistic most correctly identified draftees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8066CF-77AC-4A6B-866D-F58FF63E0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96" y="4080277"/>
            <a:ext cx="4499039" cy="1220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0E8958-5F70-4DD8-9AF3-83DB43492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738" y="4080277"/>
            <a:ext cx="4651651" cy="12622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6A3C2F-3A45-4D16-B395-B227B95ABA38}"/>
              </a:ext>
            </a:extLst>
          </p:cNvPr>
          <p:cNvSpPr txBox="1"/>
          <p:nvPr/>
        </p:nvSpPr>
        <p:spPr>
          <a:xfrm flipH="1">
            <a:off x="5846551" y="4485312"/>
            <a:ext cx="49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388232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C1104-F155-4939-AF83-E06630978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Personal Background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14EEE-855D-4B11-ABF3-4DAAEB1A8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Always interested in how the drafting process across all sports works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NFL and NBA have turned their drafts into big events on their calendar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Fans get excited about mock drafts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Watch teams convince themselves how great their picks are every year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AD354A-9FCD-427E-B667-C0C122E75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441" y="3857414"/>
            <a:ext cx="3564078" cy="237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66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3F843-EE35-4A23-BA35-22CE64720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South Region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2EA1191E-F4F0-475D-BFBD-A8ACD6D7F8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684794"/>
              </p:ext>
            </p:extLst>
          </p:nvPr>
        </p:nvGraphicFramePr>
        <p:xfrm>
          <a:off x="1578241" y="1737360"/>
          <a:ext cx="9096478" cy="3786084"/>
        </p:xfrm>
        <a:graphic>
          <a:graphicData uri="http://schemas.openxmlformats.org/drawingml/2006/table">
            <a:tbl>
              <a:tblPr firstRow="1" firstCol="1"/>
              <a:tblGrid>
                <a:gridCol w="2174399">
                  <a:extLst>
                    <a:ext uri="{9D8B030D-6E8A-4147-A177-3AD203B41FA5}">
                      <a16:colId xmlns:a16="http://schemas.microsoft.com/office/drawing/2014/main" val="4183897197"/>
                    </a:ext>
                  </a:extLst>
                </a:gridCol>
                <a:gridCol w="1957445">
                  <a:extLst>
                    <a:ext uri="{9D8B030D-6E8A-4147-A177-3AD203B41FA5}">
                      <a16:colId xmlns:a16="http://schemas.microsoft.com/office/drawing/2014/main" val="4149578745"/>
                    </a:ext>
                  </a:extLst>
                </a:gridCol>
                <a:gridCol w="1377606">
                  <a:extLst>
                    <a:ext uri="{9D8B030D-6E8A-4147-A177-3AD203B41FA5}">
                      <a16:colId xmlns:a16="http://schemas.microsoft.com/office/drawing/2014/main" val="1518944665"/>
                    </a:ext>
                  </a:extLst>
                </a:gridCol>
                <a:gridCol w="1957445">
                  <a:extLst>
                    <a:ext uri="{9D8B030D-6E8A-4147-A177-3AD203B41FA5}">
                      <a16:colId xmlns:a16="http://schemas.microsoft.com/office/drawing/2014/main" val="2207400175"/>
                    </a:ext>
                  </a:extLst>
                </a:gridCol>
                <a:gridCol w="1629583">
                  <a:extLst>
                    <a:ext uri="{9D8B030D-6E8A-4147-A177-3AD203B41FA5}">
                      <a16:colId xmlns:a16="http://schemas.microsoft.com/office/drawing/2014/main" val="4011288841"/>
                    </a:ext>
                  </a:extLst>
                </a:gridCol>
              </a:tblGrid>
              <a:tr h="631014"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072" marR="105072" marT="14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247 Logistic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072" marR="105072" marT="14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247 Tree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072" marR="105072" marT="14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ESPN Logistic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072" marR="105072" marT="14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ESPN Tree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072" marR="105072" marT="14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9250027"/>
                  </a:ext>
                </a:extLst>
              </a:tr>
              <a:tr h="631014"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Misclass. Error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072" marR="105072" marT="14593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0.2573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072" marR="105072" marT="145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0.2573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072" marR="105072" marT="1459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0.2889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072" marR="105072" marT="1459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0.2727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072" marR="105072" marT="1459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0927739"/>
                  </a:ext>
                </a:extLst>
              </a:tr>
              <a:tr h="631014"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Sensitivity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072" marR="105072" marT="14593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0.3594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072" marR="105072" marT="145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0.3072</a:t>
                      </a:r>
                      <a:endParaRPr 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072" marR="105072" marT="14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0.2481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072" marR="105072" marT="14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0.3609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072" marR="105072" marT="14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6578635"/>
                  </a:ext>
                </a:extLst>
              </a:tr>
              <a:tr h="631014"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Specificity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072" marR="105072" marT="14593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0.9422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072" marR="105072" marT="145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0.9694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072" marR="105072" marT="14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0.9343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072" marR="105072" marT="14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0.9051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072" marR="105072" marT="14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1229674"/>
                  </a:ext>
                </a:extLst>
              </a:tr>
              <a:tr h="631014"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072" marR="105072" marT="14593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0.7639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072" marR="105072" marT="145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0.8393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072" marR="105072" marT="14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0.6471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072" marR="105072" marT="14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0.6486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072" marR="105072" marT="14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9222775"/>
                  </a:ext>
                </a:extLst>
              </a:tr>
              <a:tr h="631014"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AUROC</a:t>
                      </a:r>
                      <a:endParaRPr 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072" marR="105072" marT="14593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0.7323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072" marR="105072" marT="145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072" marR="105072" marT="14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0.708</a:t>
                      </a:r>
                      <a:endParaRPr 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072" marR="105072" marT="14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</a:t>
                      </a:r>
                      <a:endParaRPr 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5072" marR="105072" marT="14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0353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3355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CF0B1-0CC5-4CB0-89A5-7FFEB2904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3A6B2-D907-4C39-A798-D0D4E11E0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97379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Both ESPN models are worse in every measure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247 tree is slightly more conservative than the logistic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Either of the 247 models could be used, but want to compare logistic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6C4776-2082-4CF1-BC3E-701D0813D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558" y="3819525"/>
            <a:ext cx="5944829" cy="161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32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3429B-A1B5-4415-BC5A-E789FCD7B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247 Logistic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FF051B-A3A2-468F-A6C9-6652B25F8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60144"/>
            <a:ext cx="5944829" cy="26297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25C609-6416-40BC-AB4E-F4B29CFD985D}"/>
                  </a:ext>
                </a:extLst>
              </p:cNvPr>
              <p:cNvSpPr txBox="1"/>
              <p:nvPr/>
            </p:nvSpPr>
            <p:spPr>
              <a:xfrm>
                <a:off x="1097280" y="4812630"/>
                <a:ext cx="9946105" cy="1046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 </a:t>
                </a:r>
              </a:p>
              <a:p>
                <a:r>
                  <a:rPr lang="en-US" dirty="0"/>
                  <a:t>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dirty="0"/>
                  <a:t> – 37.48670 + 0.33705(Grade) + 0.06554(Height) – 0.53738(Southwest) – 0.26004(OFF)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25C609-6416-40BC-AB4E-F4B29CFD9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4812630"/>
                <a:ext cx="9946105" cy="1046890"/>
              </a:xfrm>
              <a:prstGeom prst="rect">
                <a:avLst/>
              </a:prstGeom>
              <a:blipFill>
                <a:blip r:embed="rId3"/>
                <a:stretch>
                  <a:fillRect l="-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0555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09D9D-D46E-47AC-A7A4-96374082B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247 Logistic </a:t>
            </a:r>
            <a:r>
              <a:rPr lang="en-US" i="1" dirty="0"/>
              <a:t>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7E122-2044-4950-9BA5-698D1CC83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Holding all other variables constant…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Taller players or players with higher recruiting grades are more likely to be drafted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Players from the southwest or play on offense are less likely to be drafted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All predictors are significant at 0.1 level of significance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Top 22 players in terms of probability of being drafted were drafted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If the cutoff for being drafted is more than 0.66, then 37/41 (90.2%) players were drafted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1610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84BF6-49A7-4887-9AC7-732FFF7A7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South 247 Logistic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5BA6AD-F958-4AA7-A55A-951F10E860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65258"/>
            <a:ext cx="5944829" cy="26297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454CB2-FBA7-4237-BFFB-BBE3575F8A97}"/>
                  </a:ext>
                </a:extLst>
              </p:cNvPr>
              <p:cNvSpPr txBox="1"/>
              <p:nvPr/>
            </p:nvSpPr>
            <p:spPr>
              <a:xfrm>
                <a:off x="1097280" y="4822858"/>
                <a:ext cx="9946105" cy="769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dirty="0"/>
                  <a:t> – 47.928085 + 0.389430(Grade) + 0.161339(Height) – 0.007026(Weight) – 0.727773(REC)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454CB2-FBA7-4237-BFFB-BBE3575F8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4822858"/>
                <a:ext cx="9946105" cy="769891"/>
              </a:xfrm>
              <a:prstGeom prst="rect">
                <a:avLst/>
              </a:prstGeom>
              <a:blipFill>
                <a:blip r:embed="rId3"/>
                <a:stretch>
                  <a:fillRect l="-490" t="-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8708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AB874-4EFC-4CAE-84C0-43A531DC0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South 247 Logistic </a:t>
            </a:r>
            <a:r>
              <a:rPr lang="en-US" i="1" dirty="0"/>
              <a:t>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FB1FF-C549-4D83-8606-7C1B4E447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Holding all other variables constant…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Taller players or players with higher recruiting grades are more likely to be drafted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Heavier players or players that play receiver are less likely to be drafted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All predictors are significant at 0.05 level of significance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If the cutoff for being drafted is greater than 0.66, then 36/41 (87.8%) players were drafted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365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798BE-D827-4B86-B6DA-C77DFE5FF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Top Prospects</a:t>
            </a:r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47BDE95-D757-4FB7-8864-C08272AE88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8330706"/>
              </p:ext>
            </p:extLst>
          </p:nvPr>
        </p:nvGraphicFramePr>
        <p:xfrm>
          <a:off x="3502035" y="2144488"/>
          <a:ext cx="1948874" cy="4064582"/>
        </p:xfrm>
        <a:graphic>
          <a:graphicData uri="http://schemas.openxmlformats.org/drawingml/2006/table">
            <a:tbl>
              <a:tblPr firstRow="1" firstCol="1"/>
              <a:tblGrid>
                <a:gridCol w="294856">
                  <a:extLst>
                    <a:ext uri="{9D8B030D-6E8A-4147-A177-3AD203B41FA5}">
                      <a16:colId xmlns:a16="http://schemas.microsoft.com/office/drawing/2014/main" val="1009696124"/>
                    </a:ext>
                  </a:extLst>
                </a:gridCol>
                <a:gridCol w="793686">
                  <a:extLst>
                    <a:ext uri="{9D8B030D-6E8A-4147-A177-3AD203B41FA5}">
                      <a16:colId xmlns:a16="http://schemas.microsoft.com/office/drawing/2014/main" val="2561128870"/>
                    </a:ext>
                  </a:extLst>
                </a:gridCol>
                <a:gridCol w="476616">
                  <a:extLst>
                    <a:ext uri="{9D8B030D-6E8A-4147-A177-3AD203B41FA5}">
                      <a16:colId xmlns:a16="http://schemas.microsoft.com/office/drawing/2014/main" val="3027944461"/>
                    </a:ext>
                  </a:extLst>
                </a:gridCol>
                <a:gridCol w="383716">
                  <a:extLst>
                    <a:ext uri="{9D8B030D-6E8A-4147-A177-3AD203B41FA5}">
                      <a16:colId xmlns:a16="http://schemas.microsoft.com/office/drawing/2014/main" val="3160430400"/>
                    </a:ext>
                  </a:extLst>
                </a:gridCol>
              </a:tblGrid>
              <a:tr h="18285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Rank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Prob</a:t>
                      </a:r>
                      <a:endParaRPr lang="en-US" sz="7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Drafted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3527752"/>
                  </a:ext>
                </a:extLst>
              </a:tr>
              <a:tr h="18285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Jadeveon Clowney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0.950253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9506929"/>
                  </a:ext>
                </a:extLst>
              </a:tr>
              <a:tr h="18285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Robert Nkemdiche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0.822887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6513561"/>
                  </a:ext>
                </a:extLst>
              </a:tr>
              <a:tr h="18285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Arik Armstead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0.811705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4810661"/>
                  </a:ext>
                </a:extLst>
              </a:tr>
              <a:tr h="18285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Chris Jones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0.779803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3281071"/>
                  </a:ext>
                </a:extLst>
              </a:tr>
              <a:tr h="18285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Ronald Powell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0.768344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8613578"/>
                  </a:ext>
                </a:extLst>
              </a:tr>
              <a:tr h="18285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Da'Shawn Hand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0.768344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6316254"/>
                  </a:ext>
                </a:extLst>
              </a:tr>
              <a:tr h="18285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Cam Robinson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0.756862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0499625"/>
                  </a:ext>
                </a:extLst>
              </a:tr>
              <a:tr h="18285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Sharrif Floyd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0.756475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0821007"/>
                  </a:ext>
                </a:extLst>
              </a:tr>
              <a:tr h="18285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Dominique Easley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0.756475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0206981"/>
                  </a:ext>
                </a:extLst>
              </a:tr>
              <a:tr h="18285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Timmy Jernigan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0.756475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6841599"/>
                  </a:ext>
                </a:extLst>
              </a:tr>
              <a:tr h="18285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Dorial Green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0.7446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7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7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9607906"/>
                  </a:ext>
                </a:extLst>
              </a:tr>
              <a:tr h="18285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Beckham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615929"/>
                  </a:ext>
                </a:extLst>
              </a:tr>
              <a:tr h="18285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Laremy Tunsil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0.7446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4723295"/>
                  </a:ext>
                </a:extLst>
              </a:tr>
              <a:tr h="18285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Eddie Vanderdoes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0.7442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284072"/>
                  </a:ext>
                </a:extLst>
              </a:tr>
              <a:tr h="18285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Dorian Johnson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0.731939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1182084"/>
                  </a:ext>
                </a:extLst>
              </a:tr>
              <a:tr h="18285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Myles Garrett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0.730794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3487979"/>
                  </a:ext>
                </a:extLst>
              </a:tr>
              <a:tr h="18285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Aaron Lynch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0.729681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6428484"/>
                  </a:ext>
                </a:extLst>
              </a:tr>
              <a:tr h="18285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Landon Collins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0.718461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7389846"/>
                  </a:ext>
                </a:extLst>
              </a:tr>
              <a:tr h="18285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Eddie Goldman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0.716562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457319"/>
                  </a:ext>
                </a:extLst>
              </a:tr>
              <a:tr h="18285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Vernon Hargreaves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0.705017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8547693"/>
                  </a:ext>
                </a:extLst>
              </a:tr>
              <a:tr h="18285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Montravius Adams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0.703065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7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2" marR="4362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211112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D95F4AF-C117-426E-9539-F3C65CEB56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576624"/>
              </p:ext>
            </p:extLst>
          </p:nvPr>
        </p:nvGraphicFramePr>
        <p:xfrm>
          <a:off x="6741093" y="2146538"/>
          <a:ext cx="1985822" cy="4022718"/>
        </p:xfrm>
        <a:graphic>
          <a:graphicData uri="http://schemas.openxmlformats.org/drawingml/2006/table">
            <a:tbl>
              <a:tblPr firstRow="1" firstCol="1"/>
              <a:tblGrid>
                <a:gridCol w="308896">
                  <a:extLst>
                    <a:ext uri="{9D8B030D-6E8A-4147-A177-3AD203B41FA5}">
                      <a16:colId xmlns:a16="http://schemas.microsoft.com/office/drawing/2014/main" val="2758498300"/>
                    </a:ext>
                  </a:extLst>
                </a:gridCol>
                <a:gridCol w="831481">
                  <a:extLst>
                    <a:ext uri="{9D8B030D-6E8A-4147-A177-3AD203B41FA5}">
                      <a16:colId xmlns:a16="http://schemas.microsoft.com/office/drawing/2014/main" val="1897771052"/>
                    </a:ext>
                  </a:extLst>
                </a:gridCol>
                <a:gridCol w="445572">
                  <a:extLst>
                    <a:ext uri="{9D8B030D-6E8A-4147-A177-3AD203B41FA5}">
                      <a16:colId xmlns:a16="http://schemas.microsoft.com/office/drawing/2014/main" val="2182268393"/>
                    </a:ext>
                  </a:extLst>
                </a:gridCol>
                <a:gridCol w="399873">
                  <a:extLst>
                    <a:ext uri="{9D8B030D-6E8A-4147-A177-3AD203B41FA5}">
                      <a16:colId xmlns:a16="http://schemas.microsoft.com/office/drawing/2014/main" val="1479388534"/>
                    </a:ext>
                  </a:extLst>
                </a:gridCol>
              </a:tblGrid>
              <a:tr h="1915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Rank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Prob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Drafted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3533898"/>
                  </a:ext>
                </a:extLst>
              </a:tr>
              <a:tr h="1915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Jadeveon Clowney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0.973236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6705809"/>
                  </a:ext>
                </a:extLst>
              </a:tr>
              <a:tr h="1915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Chris Jones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0.84311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2679271"/>
                  </a:ext>
                </a:extLst>
              </a:tr>
              <a:tr h="1915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Robert Nkemdiche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0.84074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248151"/>
                  </a:ext>
                </a:extLst>
              </a:tr>
              <a:tr h="1915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Laremy Tunsil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0.821528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8365797"/>
                  </a:ext>
                </a:extLst>
              </a:tr>
              <a:tr h="1915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Aaron Lynch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0.821085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8273010"/>
                  </a:ext>
                </a:extLst>
              </a:tr>
              <a:tr h="1915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Da'Shawn Hand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0.804526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7278533"/>
                  </a:ext>
                </a:extLst>
              </a:tr>
              <a:tr h="1915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Cam Robinson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0.8033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8558484"/>
                  </a:ext>
                </a:extLst>
              </a:tr>
              <a:tr h="1915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Matthew Thomas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0.791029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7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519296"/>
                  </a:ext>
                </a:extLst>
              </a:tr>
              <a:tr h="1915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Christian Miller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0.790427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6895209"/>
                  </a:ext>
                </a:extLst>
              </a:tr>
              <a:tr h="1915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Eddie Williams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0.780428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7602259"/>
                  </a:ext>
                </a:extLst>
              </a:tr>
              <a:tr h="1915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Jeff Driskel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0.774896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8443521"/>
                  </a:ext>
                </a:extLst>
              </a:tr>
              <a:tr h="1915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Stephone Anthony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0.764986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9388913"/>
                  </a:ext>
                </a:extLst>
              </a:tr>
              <a:tr h="1915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Rashaan Evans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0.764986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0911934"/>
                  </a:ext>
                </a:extLst>
              </a:tr>
              <a:tr h="1915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Marlon Humphrey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0.763812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640917"/>
                  </a:ext>
                </a:extLst>
              </a:tr>
              <a:tr h="1915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Vernon Hargreaves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0.763179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214338"/>
                  </a:ext>
                </a:extLst>
              </a:tr>
              <a:tr h="1915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Quin Blanding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0.761222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1833199"/>
                  </a:ext>
                </a:extLst>
              </a:tr>
              <a:tr h="1915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Landon Collins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0.760584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3752784"/>
                  </a:ext>
                </a:extLst>
              </a:tr>
              <a:tr h="1915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Timmy Jernigan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0.759164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5002113"/>
                  </a:ext>
                </a:extLst>
              </a:tr>
              <a:tr h="1915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T.J. Yeldon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0.754778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7883828"/>
                  </a:ext>
                </a:extLst>
              </a:tr>
              <a:tr h="1915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D.J. Humphries</a:t>
                      </a:r>
                      <a:endParaRPr lang="en-US" sz="7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0.753335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7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00" marR="4570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693963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D9FF87C-663F-4504-9077-3B8EFB5F0B09}"/>
              </a:ext>
            </a:extLst>
          </p:cNvPr>
          <p:cNvSpPr txBox="1"/>
          <p:nvPr/>
        </p:nvSpPr>
        <p:spPr>
          <a:xfrm>
            <a:off x="3502035" y="1865547"/>
            <a:ext cx="1258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Public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A2A29C-1E21-4DC2-A7A4-36411C07AADD}"/>
              </a:ext>
            </a:extLst>
          </p:cNvPr>
          <p:cNvSpPr txBox="1"/>
          <p:nvPr/>
        </p:nvSpPr>
        <p:spPr>
          <a:xfrm>
            <a:off x="6741093" y="1891248"/>
            <a:ext cx="1258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South</a:t>
            </a:r>
          </a:p>
        </p:txBody>
      </p:sp>
    </p:spTree>
    <p:extLst>
      <p:ext uri="{BB962C8B-B14F-4D97-AF65-F5344CB8AC3E}">
        <p14:creationId xmlns:p14="http://schemas.microsoft.com/office/powerpoint/2010/main" val="2715263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BE155-3D1D-43E7-B428-0CB56E4C4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72A01-9E8D-43C4-A7CF-832BAA965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247Sports is a better source of data than ESPN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Grade and Height are the two variables that have the most positive impact on being drafted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Socioeconomic data does not seem to have much effect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Expand beyond top 247 players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Could be replicated with basketball data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BCD80E-302C-43CA-8F9F-112F366279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97" b="1"/>
          <a:stretch/>
        </p:blipFill>
        <p:spPr>
          <a:xfrm>
            <a:off x="7552266" y="1882450"/>
            <a:ext cx="3603413" cy="398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33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42F37-CBA4-4808-8D74-7822FB570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Educational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7F4DC-4242-49FB-ACFB-C7FD2C4D0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Utilize my Statistics and Sport and Entertainment Management degrees to explore this issue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Summer internship with Samford Center for Sports Analytics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7F5243-4893-4D52-8D8E-F53085884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894" y="3107293"/>
            <a:ext cx="5950212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49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23BC-0A8F-4694-8ED4-A7F292D83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 Inefficiencies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33889-FD72-41DC-8405-916A09A23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6554804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256 players chosen in every NFL Draft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In every draft there are many picks that never amount to anything in the league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Linebacker is the “safest” position and only hits 42% of the time in the first round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Front offices becoming more analytics driven </a:t>
            </a:r>
            <a:r>
              <a:rPr lang="en-US" dirty="0">
                <a:sym typeface="Wingdings" panose="05000000000000000000" pitchFamily="2" charset="2"/>
              </a:rPr>
              <a:t> Sloan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Contention with the traditional vs. analytics mentality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77D6B5-4DA9-40BD-BEB8-0EEC0049B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219" y="1995948"/>
            <a:ext cx="3229461" cy="339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88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847BF-DD5B-4C9E-A7E0-D148C8D3B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AEE73-E7FB-4FE2-82C4-3E1047342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Look at recruiting profiles and demographic data for high school football recruits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Identify which traits have the most significant effect on being drafted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Determine the best recruiting service and prospects from the analyzed time period</a:t>
            </a:r>
          </a:p>
        </p:txBody>
      </p:sp>
    </p:spTree>
    <p:extLst>
      <p:ext uri="{BB962C8B-B14F-4D97-AF65-F5344CB8AC3E}">
        <p14:creationId xmlns:p14="http://schemas.microsoft.com/office/powerpoint/2010/main" val="3574722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1FB07-AD73-4115-A808-064BECC38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Source of Data</a:t>
            </a:r>
          </a:p>
        </p:txBody>
      </p:sp>
      <p:pic>
        <p:nvPicPr>
          <p:cNvPr id="11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507816F-63C5-4763-963F-0A839A6AF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2403485"/>
            <a:ext cx="4312947" cy="2717156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0090E0-0C3B-478D-8D03-F92AA557C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496" y="2403485"/>
            <a:ext cx="4109715" cy="2815154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1D09A0-5A16-48E9-B6E4-DCDB6748F6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835" y="1839902"/>
            <a:ext cx="2546864" cy="384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286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EE38-58F5-4EF9-9522-25FCEEC6F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SelectorGadget</a:t>
            </a:r>
            <a:endParaRPr lang="en-US" dirty="0"/>
          </a:p>
        </p:txBody>
      </p:sp>
      <p:pic>
        <p:nvPicPr>
          <p:cNvPr id="4" name="Scrape">
            <a:hlinkClick r:id="" action="ppaction://media"/>
            <a:extLst>
              <a:ext uri="{FF2B5EF4-FFF2-40B4-BE49-F238E27FC236}">
                <a16:creationId xmlns:a16="http://schemas.microsoft.com/office/drawing/2014/main" id="{4DBA7A9C-85E9-486D-8CBC-A075F794936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6963" y="1846263"/>
            <a:ext cx="7518400" cy="4022725"/>
          </a:xfrm>
        </p:spPr>
      </p:pic>
    </p:spTree>
    <p:extLst>
      <p:ext uri="{BB962C8B-B14F-4D97-AF65-F5344CB8AC3E}">
        <p14:creationId xmlns:p14="http://schemas.microsoft.com/office/powerpoint/2010/main" val="145011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00BFC-D27C-47AE-9F63-97B9AD35E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247Sports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3F81F-DE77-459D-B2C0-4802DDCCA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Ranks top 247 players in each recruiting class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2010-2014 for a total of 1,235 players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975 public school players. 447 of these in south region.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CFD7C2-B3CA-4A49-B3E3-AB8A6AD23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33" y="3429000"/>
            <a:ext cx="6548134" cy="109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8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A8885-8DAA-406F-BFE2-C15B923D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0F8F4-01B1-46B6-817F-C1AAA37BA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Ranks top 150 players in each recruiting class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2009-2014 for a total of 900 players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748 public school players. 407 of these in south region.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72C064-4CDB-47BC-BAC5-0C8544D53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704" y="3429000"/>
            <a:ext cx="4352592" cy="212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78103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3222</TotalTime>
  <Words>2009</Words>
  <Application>Microsoft Office PowerPoint</Application>
  <PresentationFormat>Widescreen</PresentationFormat>
  <Paragraphs>420</Paragraphs>
  <Slides>27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Cambria Math</vt:lpstr>
      <vt:lpstr>Times New Roman</vt:lpstr>
      <vt:lpstr>Retrospect</vt:lpstr>
      <vt:lpstr>Boom or Bust: Examining the Relationship between High School Recruiting Rankings and the NFL Draft</vt:lpstr>
      <vt:lpstr>Personal Background</vt:lpstr>
      <vt:lpstr>Educational Background</vt:lpstr>
      <vt:lpstr>Draft Inefficiencies</vt:lpstr>
      <vt:lpstr>Goal</vt:lpstr>
      <vt:lpstr>Source of Data</vt:lpstr>
      <vt:lpstr>SelectorGadget</vt:lpstr>
      <vt:lpstr>247Sports</vt:lpstr>
      <vt:lpstr>ESPN</vt:lpstr>
      <vt:lpstr>Issues</vt:lpstr>
      <vt:lpstr>High School Data</vt:lpstr>
      <vt:lpstr>Independent Variables</vt:lpstr>
      <vt:lpstr>Logistic Regression</vt:lpstr>
      <vt:lpstr>AIC vs. BIC</vt:lpstr>
      <vt:lpstr>AUROC Curve</vt:lpstr>
      <vt:lpstr>Model Diagnostic</vt:lpstr>
      <vt:lpstr>Decision Tree</vt:lpstr>
      <vt:lpstr>Public Region</vt:lpstr>
      <vt:lpstr>Choosing a Model</vt:lpstr>
      <vt:lpstr>South Region</vt:lpstr>
      <vt:lpstr>Choosing a Model</vt:lpstr>
      <vt:lpstr>Public 247 Logistic</vt:lpstr>
      <vt:lpstr>Public 247 Logistic (cont.)</vt:lpstr>
      <vt:lpstr>South 247 Logistic</vt:lpstr>
      <vt:lpstr>South 247 Logistic (cont.)</vt:lpstr>
      <vt:lpstr>Top Prospects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Boom or Bust: Examining the Relationship between High School Recruiting Rankings and the NFL Draft</dc:title>
  <dc:creator>Nick Tice</dc:creator>
  <cp:lastModifiedBy>Nick Tice</cp:lastModifiedBy>
  <cp:revision>32</cp:revision>
  <dcterms:created xsi:type="dcterms:W3CDTF">2020-03-31T15:03:39Z</dcterms:created>
  <dcterms:modified xsi:type="dcterms:W3CDTF">2020-04-03T13:42:51Z</dcterms:modified>
</cp:coreProperties>
</file>